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8" r:id="rId5"/>
    <p:sldId id="275" r:id="rId6"/>
    <p:sldId id="269" r:id="rId7"/>
    <p:sldId id="270" r:id="rId8"/>
    <p:sldId id="271" r:id="rId9"/>
    <p:sldId id="272" r:id="rId10"/>
    <p:sldId id="257" r:id="rId11"/>
    <p:sldId id="262" r:id="rId12"/>
    <p:sldId id="264" r:id="rId13"/>
    <p:sldId id="273" r:id="rId14"/>
    <p:sldId id="274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7384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7E8F-E397-4C59-B867-F0733777F5CD}" type="datetimeFigureOut">
              <a:rPr lang="zh-CN" altLang="en-US" smtClean="0"/>
              <a:pPr/>
              <a:t>2017/3/1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B61F-ADC7-426B-8D0B-BB5C772EFB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4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7E8F-E397-4C59-B867-F0733777F5CD}" type="datetimeFigureOut">
              <a:rPr lang="zh-CN" altLang="en-US" smtClean="0"/>
              <a:pPr/>
              <a:t>2017/3/1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B61F-ADC7-426B-8D0B-BB5C772EFB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66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7E8F-E397-4C59-B867-F0733777F5CD}" type="datetimeFigureOut">
              <a:rPr lang="zh-CN" altLang="en-US" smtClean="0"/>
              <a:pPr/>
              <a:t>2017/3/1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B61F-ADC7-426B-8D0B-BB5C772EFB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4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7E8F-E397-4C59-B867-F0733777F5CD}" type="datetimeFigureOut">
              <a:rPr lang="zh-CN" altLang="en-US" smtClean="0"/>
              <a:pPr/>
              <a:t>2017/3/1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B61F-ADC7-426B-8D0B-BB5C772EFB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36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7E8F-E397-4C59-B867-F0733777F5CD}" type="datetimeFigureOut">
              <a:rPr lang="zh-CN" altLang="en-US" smtClean="0"/>
              <a:pPr/>
              <a:t>2017/3/1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B61F-ADC7-426B-8D0B-BB5C772EFB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484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7E8F-E397-4C59-B867-F0733777F5CD}" type="datetimeFigureOut">
              <a:rPr lang="zh-CN" altLang="en-US" smtClean="0"/>
              <a:pPr/>
              <a:t>2017/3/1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B61F-ADC7-426B-8D0B-BB5C772EFB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62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7E8F-E397-4C59-B867-F0733777F5CD}" type="datetimeFigureOut">
              <a:rPr lang="zh-CN" altLang="en-US" smtClean="0"/>
              <a:pPr/>
              <a:t>2017/3/1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B61F-ADC7-426B-8D0B-BB5C772EFB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19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7E8F-E397-4C59-B867-F0733777F5CD}" type="datetimeFigureOut">
              <a:rPr lang="zh-CN" altLang="en-US" smtClean="0"/>
              <a:pPr/>
              <a:t>2017/3/1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B61F-ADC7-426B-8D0B-BB5C772EFB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12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7E8F-E397-4C59-B867-F0733777F5CD}" type="datetimeFigureOut">
              <a:rPr lang="zh-CN" altLang="en-US" smtClean="0"/>
              <a:pPr/>
              <a:t>2017/3/1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B61F-ADC7-426B-8D0B-BB5C772EFB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371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7E8F-E397-4C59-B867-F0733777F5CD}" type="datetimeFigureOut">
              <a:rPr lang="zh-CN" altLang="en-US" smtClean="0"/>
              <a:pPr/>
              <a:t>2017/3/1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B61F-ADC7-426B-8D0B-BB5C772EFB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83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7E8F-E397-4C59-B867-F0733777F5CD}" type="datetimeFigureOut">
              <a:rPr lang="zh-CN" altLang="en-US" smtClean="0"/>
              <a:pPr/>
              <a:t>2017/3/1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B61F-ADC7-426B-8D0B-BB5C772EFB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628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C7E8F-E397-4C59-B867-F0733777F5CD}" type="datetimeFigureOut">
              <a:rPr lang="zh-CN" altLang="en-US" smtClean="0"/>
              <a:pPr/>
              <a:t>2017/3/1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CB61F-ADC7-426B-8D0B-BB5C772EFB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41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ervice.ecnu.edu.c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ervice.ecnu.edu.cn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3672408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研究生出国申请流程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学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生</a:t>
            </a:r>
            <a:r>
              <a:rPr lang="zh-CN" alt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使用手册</a:t>
            </a:r>
            <a:r>
              <a:rPr lang="en-US" altLang="zh-CN" sz="3600" b="1" dirty="0"/>
              <a:t/>
            </a:r>
            <a:br>
              <a:rPr lang="en-US" altLang="zh-CN" sz="3600" b="1" dirty="0"/>
            </a:b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357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 descr="QQ截图201505151445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46645"/>
            <a:ext cx="8010525" cy="61626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43608" y="548680"/>
            <a:ext cx="7056784" cy="15121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100392" y="848325"/>
            <a:ext cx="10223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00" b="1" dirty="0" smtClean="0"/>
              <a:t>系统自动带出学生信息</a:t>
            </a:r>
            <a:endParaRPr lang="zh-CN" altLang="en-US" sz="1300" b="1" dirty="0"/>
          </a:p>
        </p:txBody>
      </p:sp>
      <p:sp>
        <p:nvSpPr>
          <p:cNvPr id="12" name="矩形 11"/>
          <p:cNvSpPr/>
          <p:nvPr/>
        </p:nvSpPr>
        <p:spPr>
          <a:xfrm>
            <a:off x="1043608" y="2996952"/>
            <a:ext cx="7056784" cy="1152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>
            <a:off x="7812360" y="3789040"/>
            <a:ext cx="360040" cy="17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100392" y="3501008"/>
            <a:ext cx="109432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00" b="1" dirty="0" smtClean="0"/>
              <a:t>经费来源至少选一项，可多选</a:t>
            </a:r>
            <a:endParaRPr lang="zh-CN" altLang="en-US" sz="1300" b="1" dirty="0"/>
          </a:p>
        </p:txBody>
      </p:sp>
      <p:sp>
        <p:nvSpPr>
          <p:cNvPr id="17" name="右箭头 16"/>
          <p:cNvSpPr/>
          <p:nvPr/>
        </p:nvSpPr>
        <p:spPr>
          <a:xfrm>
            <a:off x="7812360" y="1018680"/>
            <a:ext cx="360040" cy="17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1340768"/>
            <a:ext cx="723275" cy="3686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500" b="1" dirty="0" smtClean="0"/>
              <a:t>示例：国家公派</a:t>
            </a:r>
            <a:endParaRPr lang="zh-CN" altLang="en-US" sz="3500" b="1" dirty="0"/>
          </a:p>
        </p:txBody>
      </p:sp>
      <p:sp>
        <p:nvSpPr>
          <p:cNvPr id="25" name="矩形 24"/>
          <p:cNvSpPr/>
          <p:nvPr/>
        </p:nvSpPr>
        <p:spPr>
          <a:xfrm>
            <a:off x="6516216" y="2708920"/>
            <a:ext cx="1008112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539552" y="6165304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申请提交后，首先会经过培养处审核，审核通过后，学生继续补充材料并提交。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87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 descr="QQ截图201505151451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997" y="188640"/>
            <a:ext cx="7991475" cy="6153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908720"/>
            <a:ext cx="723275" cy="56166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500" b="1" dirty="0" smtClean="0"/>
              <a:t>示例：自主联系出国研修</a:t>
            </a:r>
          </a:p>
        </p:txBody>
      </p:sp>
      <p:sp>
        <p:nvSpPr>
          <p:cNvPr id="6" name="矩形 5"/>
          <p:cNvSpPr/>
          <p:nvPr/>
        </p:nvSpPr>
        <p:spPr>
          <a:xfrm>
            <a:off x="971600" y="476672"/>
            <a:ext cx="7108164" cy="1584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161846" y="632301"/>
            <a:ext cx="10186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00" b="1" dirty="0" smtClean="0"/>
              <a:t>系统自动带出学生信息</a:t>
            </a:r>
            <a:endParaRPr lang="zh-CN" altLang="en-US" sz="1300" b="1" dirty="0"/>
          </a:p>
        </p:txBody>
      </p:sp>
      <p:sp>
        <p:nvSpPr>
          <p:cNvPr id="8" name="右箭头 7"/>
          <p:cNvSpPr/>
          <p:nvPr/>
        </p:nvSpPr>
        <p:spPr>
          <a:xfrm>
            <a:off x="7884368" y="802656"/>
            <a:ext cx="360040" cy="17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123728" y="2708920"/>
            <a:ext cx="1152128" cy="2011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71600" y="4365104"/>
            <a:ext cx="7108164" cy="1584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7884368" y="5123136"/>
            <a:ext cx="360040" cy="17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131144" y="4784665"/>
            <a:ext cx="10186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00" b="1" dirty="0" smtClean="0"/>
              <a:t>需填写详细的出国信息</a:t>
            </a:r>
          </a:p>
          <a:p>
            <a:endParaRPr lang="zh-CN" altLang="en-US" sz="13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9553" y="609329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由于没有选择“出国（境）短期研修资助，不需要经过培养处审核。学生提交申请时，需要一次性提交所有的材料。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556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2" y="1412776"/>
            <a:ext cx="79629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67642" y="2996952"/>
            <a:ext cx="6308614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标注 7"/>
          <p:cNvSpPr/>
          <p:nvPr/>
        </p:nvSpPr>
        <p:spPr>
          <a:xfrm>
            <a:off x="585402" y="4149080"/>
            <a:ext cx="4706678" cy="936104"/>
          </a:xfrm>
          <a:prstGeom prst="wedgeRoundRectCallout">
            <a:avLst>
              <a:gd name="adj1" fmla="val -45103"/>
              <a:gd name="adj2" fmla="val -11632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b="1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b="1" dirty="0" smtClean="0">
                <a:solidFill>
                  <a:schemeClr val="tx1"/>
                </a:solidFill>
              </a:rPr>
              <a:t>补充详细信息时，须勾选承诺才能继续</a:t>
            </a:r>
          </a:p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1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620688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成功提交申请后，学生可以在“我发起的流程”中查看申请的进度。</a:t>
            </a:r>
            <a:endParaRPr lang="zh-CN" altLang="en-US" dirty="0"/>
          </a:p>
        </p:txBody>
      </p:sp>
      <p:pic>
        <p:nvPicPr>
          <p:cNvPr id="7" name="图片 6" descr="QQ截图201505151455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340768"/>
            <a:ext cx="3384376" cy="373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81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8596" y="60152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solidFill>
                  <a:srgbClr val="081276"/>
                </a:solidFill>
                <a:latin typeface="+mn-ea"/>
              </a:rPr>
              <a:t>下图中的流程结点，有各种颜色，深绿色代表已完成，浅绿色代表本类型无需执行，橘黄色代表处理中（本例中，培养处、学籍管理部门同时独立审核）。</a:t>
            </a:r>
            <a:endParaRPr lang="en-US" altLang="zh-CN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28724"/>
            <a:ext cx="7909622" cy="5368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81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7200800" cy="4464496"/>
          </a:xfrm>
        </p:spPr>
        <p:txBody>
          <a:bodyPr>
            <a:normAutofit/>
          </a:bodyPr>
          <a:lstStyle/>
          <a:p>
            <a:pPr algn="l"/>
            <a:r>
              <a:rPr lang="zh-CN" altLang="en-US" b="1" dirty="0" smtClean="0">
                <a:solidFill>
                  <a:schemeClr val="tx1"/>
                </a:solidFill>
              </a:rPr>
              <a:t>如何访问申请页面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2000" b="1" dirty="0" smtClean="0">
                <a:solidFill>
                  <a:schemeClr val="tx1"/>
                </a:solidFill>
              </a:rPr>
              <a:t>方式一：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2000" b="1" dirty="0">
                <a:solidFill>
                  <a:schemeClr val="tx1"/>
                </a:solidFill>
              </a:rPr>
              <a:t>进入</a:t>
            </a:r>
            <a:r>
              <a:rPr lang="zh-CN" altLang="en-US" sz="2000" b="1" dirty="0" smtClean="0">
                <a:solidFill>
                  <a:schemeClr val="tx1"/>
                </a:solidFill>
              </a:rPr>
              <a:t>师生综合服务平台首页 </a:t>
            </a:r>
            <a:r>
              <a:rPr lang="en-US" altLang="zh-CN" sz="2000" b="1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en-US" altLang="zh-CN" sz="2000" b="1" dirty="0">
                <a:solidFill>
                  <a:schemeClr val="tx1"/>
                </a:solidFill>
                <a:hlinkClick r:id="rId2"/>
              </a:rPr>
              <a:t>://service.ecnu.edu.cn</a:t>
            </a:r>
            <a:r>
              <a:rPr lang="en-US" altLang="zh-CN" sz="2000" b="1" dirty="0" smtClean="0">
                <a:solidFill>
                  <a:schemeClr val="tx1"/>
                </a:solidFill>
                <a:hlinkClick r:id="rId2"/>
              </a:rPr>
              <a:t>/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2000" b="1" dirty="0" smtClean="0">
                <a:solidFill>
                  <a:schemeClr val="tx1"/>
                </a:solidFill>
              </a:rPr>
              <a:t>点击“研究生出国（境）申请（学习相关）”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6610350" cy="45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00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副标题 2"/>
          <p:cNvSpPr txBox="1">
            <a:spLocks/>
          </p:cNvSpPr>
          <p:nvPr/>
        </p:nvSpPr>
        <p:spPr>
          <a:xfrm>
            <a:off x="251520" y="260648"/>
            <a:ext cx="7200800" cy="23042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b="1" dirty="0" smtClean="0">
                <a:solidFill>
                  <a:schemeClr val="tx1"/>
                </a:solidFill>
              </a:rPr>
              <a:t>如何访问申请页面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2000" b="1" dirty="0" smtClean="0">
                <a:solidFill>
                  <a:schemeClr val="tx1"/>
                </a:solidFill>
              </a:rPr>
              <a:t>方式二：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2000" b="1" dirty="0" smtClean="0">
                <a:solidFill>
                  <a:schemeClr val="tx1"/>
                </a:solidFill>
              </a:rPr>
              <a:t>进入师生综合服务平台首页 </a:t>
            </a:r>
            <a:r>
              <a:rPr lang="en-US" altLang="zh-CN" sz="2000" b="1" dirty="0" smtClean="0">
                <a:solidFill>
                  <a:schemeClr val="tx1"/>
                </a:solidFill>
                <a:hlinkClick r:id="rId2"/>
              </a:rPr>
              <a:t>http://service.ecnu.edu.cn/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2000" b="1" dirty="0" smtClean="0">
                <a:solidFill>
                  <a:schemeClr val="tx1"/>
                </a:solidFill>
              </a:rPr>
              <a:t>点击“网上办事”，进入网上办事主页，再依次点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CN" altLang="en-US" sz="2000" b="1" dirty="0" smtClean="0">
                <a:solidFill>
                  <a:schemeClr val="tx1"/>
                </a:solidFill>
              </a:rPr>
              <a:t>发起新流程</a:t>
            </a:r>
            <a:endParaRPr lang="en-US" altLang="zh-CN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CN" altLang="en-US" sz="2000" b="1" dirty="0" smtClean="0">
                <a:solidFill>
                  <a:schemeClr val="tx1"/>
                </a:solidFill>
              </a:rPr>
              <a:t>研究生出国（境）申请（学习相关）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8960"/>
            <a:ext cx="8780228" cy="274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87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1" y="836712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成功发起申请必须满足两个条件：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、学生必须已经填写私人邮箱</a:t>
            </a:r>
            <a:endParaRPr lang="en-US" altLang="zh-CN" dirty="0" smtClean="0"/>
          </a:p>
          <a:p>
            <a:r>
              <a:rPr lang="en-US" altLang="zh-CN" dirty="0" smtClean="0"/>
              <a:t>       </a:t>
            </a:r>
            <a:r>
              <a:rPr lang="zh-CN" altLang="en-US" dirty="0" smtClean="0"/>
              <a:t>如果没有填写，请访问 师生综合服务平台首页 </a:t>
            </a:r>
            <a:r>
              <a:rPr lang="en-US" altLang="zh-CN" dirty="0" smtClean="0"/>
              <a:t>http://service.ecnu.edu.cn</a:t>
            </a:r>
            <a:r>
              <a:rPr lang="zh-CN" altLang="en-US" dirty="0" smtClean="0"/>
              <a:t>，在右上角点击            ，在弹出的窗口中维护“私人邮箱”；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</p:txBody>
      </p:sp>
      <p:pic>
        <p:nvPicPr>
          <p:cNvPr id="5" name="图片 4" descr="QQ截图201505151416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916832"/>
            <a:ext cx="485775" cy="381000"/>
          </a:xfrm>
          <a:prstGeom prst="rect">
            <a:avLst/>
          </a:prstGeom>
        </p:spPr>
      </p:pic>
      <p:pic>
        <p:nvPicPr>
          <p:cNvPr id="9" name="图片 8" descr="QQ截图201505151421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492896"/>
            <a:ext cx="4189264" cy="363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1" y="836712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成功发起申请必须满足两个条件：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、学生必须已经填写私人邮箱</a:t>
            </a:r>
            <a:endParaRPr lang="en-US" altLang="zh-CN" dirty="0" smtClean="0"/>
          </a:p>
          <a:p>
            <a:r>
              <a:rPr lang="en-US" altLang="zh-CN" dirty="0" smtClean="0"/>
              <a:t>       </a:t>
            </a:r>
            <a:r>
              <a:rPr lang="zh-CN" altLang="en-US" dirty="0" smtClean="0"/>
              <a:t>如果没有填写，请访问 师生综合服务平台首页 </a:t>
            </a:r>
            <a:r>
              <a:rPr lang="en-US" altLang="zh-CN" dirty="0" smtClean="0"/>
              <a:t>http://service.ecnu.edu.cn</a:t>
            </a:r>
            <a:r>
              <a:rPr lang="zh-CN" altLang="en-US" dirty="0" smtClean="0"/>
              <a:t>，在右上角点击            ，在弹出的窗口中维护“私人邮箱”；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</p:txBody>
      </p:sp>
      <p:pic>
        <p:nvPicPr>
          <p:cNvPr id="5" name="图片 4" descr="QQ截图201505151416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916832"/>
            <a:ext cx="485775" cy="381000"/>
          </a:xfrm>
          <a:prstGeom prst="rect">
            <a:avLst/>
          </a:prstGeom>
        </p:spPr>
      </p:pic>
      <p:pic>
        <p:nvPicPr>
          <p:cNvPr id="9" name="图片 8" descr="QQ截图201505151421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492896"/>
            <a:ext cx="4189264" cy="363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1" y="836712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、学生必须已经填写导师信息</a:t>
            </a:r>
            <a:endParaRPr lang="en-US" altLang="zh-CN" dirty="0" smtClean="0"/>
          </a:p>
          <a:p>
            <a:r>
              <a:rPr lang="en-US" altLang="zh-CN" dirty="0" smtClean="0"/>
              <a:t>        </a:t>
            </a:r>
            <a:r>
              <a:rPr lang="zh-CN" altLang="en-US" dirty="0" smtClean="0"/>
              <a:t>如果没有，请到 公共数据库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研究生系统</a:t>
            </a:r>
            <a:r>
              <a:rPr lang="en-US" altLang="zh-CN" dirty="0" smtClean="0"/>
              <a:t>--</a:t>
            </a:r>
            <a:r>
              <a:rPr lang="zh-CN" altLang="en-US" dirty="0" smtClean="0"/>
              <a:t>我的信息</a:t>
            </a:r>
            <a:r>
              <a:rPr lang="en-US" altLang="zh-CN" dirty="0" smtClean="0"/>
              <a:t>--</a:t>
            </a:r>
            <a:r>
              <a:rPr lang="zh-CN" altLang="en-US" dirty="0" smtClean="0"/>
              <a:t>个人信息</a:t>
            </a:r>
            <a:r>
              <a:rPr lang="en-US" altLang="zh-CN" dirty="0" smtClean="0"/>
              <a:t>--</a:t>
            </a:r>
            <a:r>
              <a:rPr lang="zh-CN" altLang="en-US" dirty="0" smtClean="0"/>
              <a:t>不需要审批中的导师职工号</a:t>
            </a:r>
            <a:r>
              <a:rPr lang="en-US" altLang="zh-CN" dirty="0" smtClean="0"/>
              <a:t>--</a:t>
            </a:r>
            <a:r>
              <a:rPr lang="zh-CN" altLang="en-US" dirty="0" smtClean="0"/>
              <a:t>提交</a:t>
            </a:r>
            <a:endParaRPr lang="en-US" altLang="zh-CN" dirty="0" smtClean="0"/>
          </a:p>
          <a:p>
            <a:r>
              <a:rPr lang="en-US" altLang="zh-CN" dirty="0" smtClean="0"/>
              <a:t>       </a:t>
            </a:r>
            <a:endParaRPr lang="zh-CN" altLang="en-US" dirty="0" smtClean="0"/>
          </a:p>
          <a:p>
            <a:endParaRPr lang="zh-CN" altLang="en-US" dirty="0" smtClean="0"/>
          </a:p>
        </p:txBody>
      </p:sp>
      <p:pic>
        <p:nvPicPr>
          <p:cNvPr id="7" name="图片 6" descr="QQ图片2015051514193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132856"/>
            <a:ext cx="8317686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 smtClean="0"/>
              <a:t>维护导师信息后，在出国申请系统中仍提示需维护导师信息时，一般情况下，先关闭浏览器，然后重新登录系统即可，若仍然提示错误，请按照下面删除浏览器缓存后再尝试。</a:t>
            </a:r>
          </a:p>
          <a:p>
            <a:r>
              <a:rPr lang="en-US" altLang="zh-CN" dirty="0" smtClean="0"/>
              <a:t> </a:t>
            </a:r>
            <a:endParaRPr lang="zh-CN" altLang="zh-CN" dirty="0" smtClean="0"/>
          </a:p>
          <a:p>
            <a:r>
              <a:rPr lang="zh-CN" altLang="zh-CN" dirty="0" smtClean="0"/>
              <a:t>删除浏览器缓存方法：（以</a:t>
            </a:r>
            <a:r>
              <a:rPr lang="en-US" altLang="zh-CN" dirty="0" smtClean="0"/>
              <a:t>IE11.0</a:t>
            </a:r>
            <a:r>
              <a:rPr lang="zh-CN" altLang="zh-CN" dirty="0" smtClean="0"/>
              <a:t>浏览器为例，其他浏览器中找到</a:t>
            </a:r>
            <a:r>
              <a:rPr lang="en-US" altLang="zh-CN" dirty="0" smtClean="0"/>
              <a:t>Internet</a:t>
            </a:r>
            <a:r>
              <a:rPr lang="zh-CN" altLang="zh-CN" dirty="0" smtClean="0"/>
              <a:t>选项后操作相同）</a:t>
            </a:r>
            <a:endParaRPr lang="en-US" altLang="zh-CN" dirty="0" smtClean="0"/>
          </a:p>
          <a:p>
            <a:endParaRPr lang="zh-CN" altLang="zh-CN" dirty="0" smtClean="0"/>
          </a:p>
          <a:p>
            <a:r>
              <a:rPr lang="en-US" altLang="zh-CN" dirty="0" smtClean="0"/>
              <a:t>1.</a:t>
            </a:r>
            <a:r>
              <a:rPr lang="zh-CN" altLang="zh-CN" dirty="0" smtClean="0"/>
              <a:t>可点击</a:t>
            </a:r>
            <a:r>
              <a:rPr lang="en-US" altLang="zh-CN" dirty="0" smtClean="0"/>
              <a:t>IE</a:t>
            </a:r>
            <a:r>
              <a:rPr lang="zh-CN" altLang="zh-CN" dirty="0" smtClean="0"/>
              <a:t>浏览器右上角齿轮图标，点击里面的</a:t>
            </a:r>
            <a:r>
              <a:rPr lang="en-US" altLang="zh-CN" dirty="0" smtClean="0"/>
              <a:t>Internet</a:t>
            </a:r>
            <a:r>
              <a:rPr lang="zh-CN" altLang="zh-CN" dirty="0" smtClean="0"/>
              <a:t>选项，点击删除</a:t>
            </a:r>
          </a:p>
          <a:p>
            <a:r>
              <a:rPr lang="en-US" altLang="zh-CN" dirty="0" smtClean="0"/>
              <a:t> </a:t>
            </a:r>
            <a:endParaRPr lang="zh-CN" altLang="zh-CN" dirty="0" smtClean="0"/>
          </a:p>
          <a:p>
            <a:endParaRPr lang="zh-CN" altLang="en-US" dirty="0" smtClean="0"/>
          </a:p>
        </p:txBody>
      </p:sp>
      <p:pic>
        <p:nvPicPr>
          <p:cNvPr id="5" name="图片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5736" y="2636912"/>
            <a:ext cx="4536504" cy="390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9" y="76470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2.</a:t>
            </a:r>
            <a:r>
              <a:rPr lang="zh-CN" altLang="zh-CN" dirty="0" smtClean="0"/>
              <a:t>出现下面窗口（注意勾选项目，一般勾选第一个和第三个即可），继续点击删除，然后关闭浏览器，重新打开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pic>
        <p:nvPicPr>
          <p:cNvPr id="6" name="图片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3728" y="1700808"/>
            <a:ext cx="4680520" cy="426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255096"/>
              </p:ext>
            </p:extLst>
          </p:nvPr>
        </p:nvGraphicFramePr>
        <p:xfrm>
          <a:off x="323528" y="557972"/>
          <a:ext cx="8640960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53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研究生申请出国类别</a:t>
                      </a:r>
                      <a:endParaRPr lang="zh-CN" sz="14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可选择的经费来源</a:t>
                      </a:r>
                      <a:endParaRPr lang="zh-CN" sz="14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是否第一步需要培养处审核经费情况</a:t>
                      </a:r>
                      <a:endParaRPr lang="zh-CN" sz="14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2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校际交流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导师出资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院系经费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自费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对方资助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需要培养处项目审核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2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自主联系出国进修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400" kern="100" dirty="0" smtClean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出国境</a:t>
                      </a:r>
                      <a:r>
                        <a:rPr lang="zh-CN" sz="1400" kern="100" dirty="0" smtClean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短期</a:t>
                      </a: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研修资助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导师出资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院系经费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自费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对方资助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需要培养处项目审核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2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院系校际交流、其他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导师出资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院系经费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自费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对方资助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不需要培养处项目审核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5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出国（境）会议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参加国际会议资助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导师出资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院系经费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自费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对方资助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如果选择</a:t>
                      </a:r>
                      <a:r>
                        <a:rPr lang="en-US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参加国际会议资助</a:t>
                      </a:r>
                      <a:r>
                        <a:rPr lang="en-US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14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，需要培养处项目审核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188640"/>
            <a:ext cx="734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出国（境）原因有六种，选择不同的原因，申请流程的后续走向不同：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7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583</Words>
  <Application>Microsoft Office PowerPoint</Application>
  <PresentationFormat>全屏显示(4:3)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等线</vt:lpstr>
      <vt:lpstr>宋体</vt:lpstr>
      <vt:lpstr>Arial</vt:lpstr>
      <vt:lpstr>Calibri</vt:lpstr>
      <vt:lpstr>Times New Roman</vt:lpstr>
      <vt:lpstr>Office 主题​​</vt:lpstr>
      <vt:lpstr>研究生出国申请流程  学生使用手册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研究生出国申请流程</dc:title>
  <dc:creator>greatyu</dc:creator>
  <cp:lastModifiedBy>Yang Ronghua</cp:lastModifiedBy>
  <cp:revision>39</cp:revision>
  <dcterms:created xsi:type="dcterms:W3CDTF">2015-04-28T03:50:08Z</dcterms:created>
  <dcterms:modified xsi:type="dcterms:W3CDTF">2017-03-01T16:15:25Z</dcterms:modified>
</cp:coreProperties>
</file>